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59" r:id="rId5"/>
    <p:sldId id="264" r:id="rId6"/>
    <p:sldId id="257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Kenan%20Fellow\My%20Documents\Kenan%20Project\Fake%20Data%20Answer%20Ke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Cavity Ring-Down Data for Gas A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v>Empty Cavity</c:v>
          </c:tx>
          <c:spPr>
            <a:ln w="28575">
              <a:solidFill>
                <a:srgbClr val="0070C0"/>
              </a:solidFill>
            </a:ln>
          </c:spPr>
          <c:marker>
            <c:symbol val="circle"/>
            <c:size val="2"/>
            <c:spPr>
              <a:solidFill>
                <a:srgbClr val="9BBB59">
                  <a:lumMod val="50000"/>
                </a:srgbClr>
              </a:solidFill>
            </c:spPr>
          </c:marker>
          <c:xVal>
            <c:numRef>
              <c:f>Data!$A$15:$A$201</c:f>
              <c:numCache>
                <c:formatCode>General</c:formatCode>
                <c:ptCount val="18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</c:numCache>
            </c:numRef>
          </c:xVal>
          <c:yVal>
            <c:numRef>
              <c:f>Data!$B$15:$B$201</c:f>
              <c:numCache>
                <c:formatCode>General</c:formatCode>
                <c:ptCount val="187"/>
                <c:pt idx="0">
                  <c:v>300</c:v>
                </c:pt>
                <c:pt idx="1">
                  <c:v>292.76007367158331</c:v>
                </c:pt>
                <c:pt idx="2">
                  <c:v>285.69486912063627</c:v>
                </c:pt>
                <c:pt idx="3">
                  <c:v>278.80016977116941</c:v>
                </c:pt>
                <c:pt idx="4">
                  <c:v>272.07186080619164</c:v>
                </c:pt>
                <c:pt idx="5">
                  <c:v>265.50592671195136</c:v>
                </c:pt>
                <c:pt idx="6">
                  <c:v>259.09844888144295</c:v>
                </c:pt>
                <c:pt idx="7">
                  <c:v>252.84560327574732</c:v>
                </c:pt>
                <c:pt idx="8">
                  <c:v>246.74365814181238</c:v>
                </c:pt>
                <c:pt idx="9">
                  <c:v>240.78897178530983</c:v>
                </c:pt>
                <c:pt idx="10">
                  <c:v>234.97799039724038</c:v>
                </c:pt>
                <c:pt idx="11">
                  <c:v>229.30724593298891</c:v>
                </c:pt>
                <c:pt idx="12">
                  <c:v>223.7733540425657</c:v>
                </c:pt>
                <c:pt idx="13">
                  <c:v>218.37301205079609</c:v>
                </c:pt>
                <c:pt idx="14">
                  <c:v>213.10299698625539</c:v>
                </c:pt>
                <c:pt idx="15">
                  <c:v>207.96016365777103</c:v>
                </c:pt>
                <c:pt idx="16">
                  <c:v>202.94144277734526</c:v>
                </c:pt>
                <c:pt idx="17">
                  <c:v>198.04383912837667</c:v>
                </c:pt>
                <c:pt idx="18">
                  <c:v>193.26442977808915</c:v>
                </c:pt>
                <c:pt idx="19">
                  <c:v>188.60036233309972</c:v>
                </c:pt>
                <c:pt idx="20">
                  <c:v>184.04885323708524</c:v>
                </c:pt>
                <c:pt idx="21">
                  <c:v>179.60718610953168</c:v>
                </c:pt>
                <c:pt idx="22">
                  <c:v>175.27271012457425</c:v>
                </c:pt>
                <c:pt idx="23">
                  <c:v>171.04283842896137</c:v>
                </c:pt>
                <c:pt idx="24">
                  <c:v>166.91504659819816</c:v>
                </c:pt>
                <c:pt idx="25">
                  <c:v>162.88687112994754</c:v>
                </c:pt>
                <c:pt idx="26">
                  <c:v>158.95590797379043</c:v>
                </c:pt>
                <c:pt idx="27">
                  <c:v>155.11981109646769</c:v>
                </c:pt>
                <c:pt idx="28">
                  <c:v>151.37629108174656</c:v>
                </c:pt>
                <c:pt idx="29">
                  <c:v>147.72311376407717</c:v>
                </c:pt>
                <c:pt idx="30">
                  <c:v>144.15809889522305</c:v>
                </c:pt>
                <c:pt idx="31">
                  <c:v>140.67911884306966</c:v>
                </c:pt>
                <c:pt idx="32">
                  <c:v>137.28409732183499</c:v>
                </c:pt>
                <c:pt idx="33">
                  <c:v>133.97100815292407</c:v>
                </c:pt>
                <c:pt idx="34">
                  <c:v>130.73787405568777</c:v>
                </c:pt>
                <c:pt idx="35">
                  <c:v>127.58276546736444</c:v>
                </c:pt>
                <c:pt idx="36">
                  <c:v>124.50379939149983</c:v>
                </c:pt>
                <c:pt idx="37">
                  <c:v>121.49913827415841</c:v>
                </c:pt>
                <c:pt idx="38">
                  <c:v>118.56698890725501</c:v>
                </c:pt>
                <c:pt idx="39">
                  <c:v>115.70560135835258</c:v>
                </c:pt>
                <c:pt idx="40">
                  <c:v>112.91326792628716</c:v>
                </c:pt>
                <c:pt idx="41">
                  <c:v>110.18832212199685</c:v>
                </c:pt>
                <c:pt idx="42">
                  <c:v>107.52913767394651</c:v>
                </c:pt>
                <c:pt idx="43">
                  <c:v>104.93412755755466</c:v>
                </c:pt>
                <c:pt idx="44">
                  <c:v>102.40174304804341</c:v>
                </c:pt>
                <c:pt idx="45">
                  <c:v>99.930472796145764</c:v>
                </c:pt>
                <c:pt idx="46">
                  <c:v>97.518841926119293</c:v>
                </c:pt>
                <c:pt idx="47">
                  <c:v>95.165411155527238</c:v>
                </c:pt>
                <c:pt idx="48">
                  <c:v>92.868775936262224</c:v>
                </c:pt>
                <c:pt idx="49">
                  <c:v>90.627565616299634</c:v>
                </c:pt>
                <c:pt idx="50">
                  <c:v>88.440442621680432</c:v>
                </c:pt>
                <c:pt idx="51">
                  <c:v>86.306101658235363</c:v>
                </c:pt>
                <c:pt idx="52">
                  <c:v>84.223268932573802</c:v>
                </c:pt>
                <c:pt idx="53">
                  <c:v>82.190701391872921</c:v>
                </c:pt>
                <c:pt idx="54">
                  <c:v>80.207185982012732</c:v>
                </c:pt>
                <c:pt idx="55">
                  <c:v>78.27153892361477</c:v>
                </c:pt>
                <c:pt idx="56">
                  <c:v>76.382605005552207</c:v>
                </c:pt>
                <c:pt idx="57">
                  <c:v>74.539256895509695</c:v>
                </c:pt>
                <c:pt idx="58">
                  <c:v>72.74039446718163</c:v>
                </c:pt>
                <c:pt idx="59">
                  <c:v>70.984944143707082</c:v>
                </c:pt>
                <c:pt idx="60">
                  <c:v>69.271858256949713</c:v>
                </c:pt>
                <c:pt idx="61">
                  <c:v>67.600114422240239</c:v>
                </c:pt>
                <c:pt idx="62">
                  <c:v>65.968714928208385</c:v>
                </c:pt>
                <c:pt idx="63">
                  <c:v>64.376686141339874</c:v>
                </c:pt>
                <c:pt idx="64">
                  <c:v>62.823077924903536</c:v>
                </c:pt>
                <c:pt idx="65">
                  <c:v>61.306963071901251</c:v>
                </c:pt>
                <c:pt idx="66">
                  <c:v>59.82743675170282</c:v>
                </c:pt>
                <c:pt idx="67">
                  <c:v>58.383615970035031</c:v>
                </c:pt>
                <c:pt idx="68">
                  <c:v>56.974639042002934</c:v>
                </c:pt>
                <c:pt idx="69">
                  <c:v>55.599665077828824</c:v>
                </c:pt>
                <c:pt idx="70">
                  <c:v>54.257873481001745</c:v>
                </c:pt>
                <c:pt idx="71">
                  <c:v>52.948463458538392</c:v>
                </c:pt>
                <c:pt idx="72">
                  <c:v>51.670653543062784</c:v>
                </c:pt>
                <c:pt idx="73">
                  <c:v>50.42368112641973</c:v>
                </c:pt>
                <c:pt idx="74">
                  <c:v>49.206802004543555</c:v>
                </c:pt>
                <c:pt idx="75">
                  <c:v>48.019289933310603</c:v>
                </c:pt>
                <c:pt idx="76">
                  <c:v>46.860436195110431</c:v>
                </c:pt>
                <c:pt idx="77">
                  <c:v>45.729549175876869</c:v>
                </c:pt>
                <c:pt idx="78">
                  <c:v>44.625953952326675</c:v>
                </c:pt>
                <c:pt idx="79">
                  <c:v>43.548991889159467</c:v>
                </c:pt>
                <c:pt idx="80">
                  <c:v>42.49802024597836</c:v>
                </c:pt>
                <c:pt idx="81">
                  <c:v>41.472411793696885</c:v>
                </c:pt>
                <c:pt idx="82">
                  <c:v>40.471554440203136</c:v>
                </c:pt>
                <c:pt idx="83">
                  <c:v>39.494850865057877</c:v>
                </c:pt>
                <c:pt idx="84">
                  <c:v>38.541718163008468</c:v>
                </c:pt>
                <c:pt idx="85">
                  <c:v>37.611587496105855</c:v>
                </c:pt>
                <c:pt idx="86">
                  <c:v>36.703903754217187</c:v>
                </c:pt>
                <c:pt idx="87">
                  <c:v>35.818125223731073</c:v>
                </c:pt>
                <c:pt idx="88">
                  <c:v>34.953723264258358</c:v>
                </c:pt>
                <c:pt idx="89">
                  <c:v>34.110181993134695</c:v>
                </c:pt>
                <c:pt idx="90">
                  <c:v>33.286997977537432</c:v>
                </c:pt>
                <c:pt idx="91">
                  <c:v>32.483679934032352</c:v>
                </c:pt>
                <c:pt idx="92">
                  <c:v>31.699748435371472</c:v>
                </c:pt>
                <c:pt idx="93">
                  <c:v>30.934735624366706</c:v>
                </c:pt>
                <c:pt idx="94">
                  <c:v>30.188184934668488</c:v>
                </c:pt>
                <c:pt idx="95">
                  <c:v>29.459650818283098</c:v>
                </c:pt>
                <c:pt idx="96">
                  <c:v>28.748698479665592</c:v>
                </c:pt>
                <c:pt idx="97">
                  <c:v>28.054903616230117</c:v>
                </c:pt>
                <c:pt idx="98">
                  <c:v>27.377852165122317</c:v>
                </c:pt>
                <c:pt idx="99">
                  <c:v>26.717140056103091</c:v>
                </c:pt>
                <c:pt idx="100">
                  <c:v>26.072372970395829</c:v>
                </c:pt>
                <c:pt idx="101">
                  <c:v>25.443166105353605</c:v>
                </c:pt>
                <c:pt idx="102">
                  <c:v>24.829143944805516</c:v>
                </c:pt>
                <c:pt idx="103">
                  <c:v>24.229940034945358</c:v>
                </c:pt>
                <c:pt idx="104">
                  <c:v>23.645196765628835</c:v>
                </c:pt>
                <c:pt idx="105">
                  <c:v>23.074565156948594</c:v>
                </c:pt>
                <c:pt idx="106">
                  <c:v>22.51770465096007</c:v>
                </c:pt>
                <c:pt idx="107">
                  <c:v>21.974282908433409</c:v>
                </c:pt>
                <c:pt idx="108">
                  <c:v>21.443975610510599</c:v>
                </c:pt>
                <c:pt idx="109">
                  <c:v>20.926466265149056</c:v>
                </c:pt>
                <c:pt idx="110">
                  <c:v>20.42144601823647</c:v>
                </c:pt>
                <c:pt idx="111">
                  <c:v>19.928613469263897</c:v>
                </c:pt>
                <c:pt idx="112">
                  <c:v>19.447674491447358</c:v>
                </c:pt>
                <c:pt idx="113">
                  <c:v>18.978342056190339</c:v>
                </c:pt>
                <c:pt idx="114">
                  <c:v>18.520336061782633</c:v>
                </c:pt>
                <c:pt idx="115">
                  <c:v>18.073383166233217</c:v>
                </c:pt>
                <c:pt idx="116">
                  <c:v>17.637216624137295</c:v>
                </c:pt>
                <c:pt idx="117">
                  <c:v>17.211576127480367</c:v>
                </c:pt>
                <c:pt idx="118">
                  <c:v>16.79620765028405</c:v>
                </c:pt>
                <c:pt idx="119">
                  <c:v>16.390863297001236</c:v>
                </c:pt>
                <c:pt idx="120">
                  <c:v>15.995301154569772</c:v>
                </c:pt>
                <c:pt idx="121">
                  <c:v>15.609285148036696</c:v>
                </c:pt>
                <c:pt idx="122">
                  <c:v>15.232584899666575</c:v>
                </c:pt>
                <c:pt idx="123">
                  <c:v>14.864975591450115</c:v>
                </c:pt>
                <c:pt idx="124">
                  <c:v>14.506237830930749</c:v>
                </c:pt>
                <c:pt idx="125">
                  <c:v>14.156157520269312</c:v>
                </c:pt>
                <c:pt idx="126">
                  <c:v>13.81452572846861</c:v>
                </c:pt>
                <c:pt idx="127">
                  <c:v>13.481138566681507</c:v>
                </c:pt>
                <c:pt idx="128">
                  <c:v>13.155797066528338</c:v>
                </c:pt>
                <c:pt idx="129">
                  <c:v>12.838307061350783</c:v>
                </c:pt>
                <c:pt idx="130">
                  <c:v>12.528479070331546</c:v>
                </c:pt>
                <c:pt idx="131">
                  <c:v>12.226128185410507</c:v>
                </c:pt>
                <c:pt idx="132">
                  <c:v>11.931073960930005</c:v>
                </c:pt>
                <c:pt idx="133">
                  <c:v>11.643140305943257</c:v>
                </c:pt>
                <c:pt idx="134">
                  <c:v>11.362155379121763</c:v>
                </c:pt>
                <c:pt idx="135">
                  <c:v>11.087951486198882</c:v>
                </c:pt>
                <c:pt idx="136">
                  <c:v>10.820364979888419</c:v>
                </c:pt>
                <c:pt idx="137">
                  <c:v>10.559236162218514</c:v>
                </c:pt>
                <c:pt idx="138">
                  <c:v>10.30440918922246</c:v>
                </c:pt>
                <c:pt idx="139">
                  <c:v>10.055731977929693</c:v>
                </c:pt>
                <c:pt idx="140">
                  <c:v>9.8130561156013076</c:v>
                </c:pt>
                <c:pt idx="141">
                  <c:v>9.5762367711560685</c:v>
                </c:pt>
                <c:pt idx="142">
                  <c:v>9.3451326087339162</c:v>
                </c:pt>
                <c:pt idx="143">
                  <c:v>9.119605703345524</c:v>
                </c:pt>
                <c:pt idx="144">
                  <c:v>8.8995214585574214</c:v>
                </c:pt>
                <c:pt idx="145">
                  <c:v>8.6847485261636912</c:v>
                </c:pt>
                <c:pt idx="146">
                  <c:v>8.4751587277961917</c:v>
                </c:pt>
                <c:pt idx="147">
                  <c:v>8.2706269784265825</c:v>
                </c:pt>
                <c:pt idx="148">
                  <c:v>8.0710312117145033</c:v>
                </c:pt>
                <c:pt idx="149">
                  <c:v>7.8762523071572854</c:v>
                </c:pt>
                <c:pt idx="150">
                  <c:v>7.6861740189978169</c:v>
                </c:pt>
                <c:pt idx="151">
                  <c:v>7.5006829068480334</c:v>
                </c:pt>
                <c:pt idx="152">
                  <c:v>7.3196682679867209</c:v>
                </c:pt>
                <c:pt idx="153">
                  <c:v>7.1430220712911412</c:v>
                </c:pt>
                <c:pt idx="154">
                  <c:v>6.9706388927631355</c:v>
                </c:pt>
                <c:pt idx="155">
                  <c:v>6.8024158526111291</c:v>
                </c:pt>
                <c:pt idx="156">
                  <c:v>6.6382525538506023</c:v>
                </c:pt>
                <c:pt idx="157">
                  <c:v>6.4780510223862624</c:v>
                </c:pt>
                <c:pt idx="158">
                  <c:v>6.3217156485402581</c:v>
                </c:pt>
                <c:pt idx="159">
                  <c:v>6.169153129991491</c:v>
                </c:pt>
                <c:pt idx="160">
                  <c:v>6.0202724160919576</c:v>
                </c:pt>
                <c:pt idx="161">
                  <c:v>5.8749846535269414</c:v>
                </c:pt>
                <c:pt idx="162">
                  <c:v>5.7332031332865609</c:v>
                </c:pt>
                <c:pt idx="163">
                  <c:v>5.5948432389170879</c:v>
                </c:pt>
                <c:pt idx="164">
                  <c:v>5.4598223960210879</c:v>
                </c:pt>
                <c:pt idx="165">
                  <c:v>5.3280600229763122</c:v>
                </c:pt>
                <c:pt idx="166">
                  <c:v>5.1994774828438759</c:v>
                </c:pt>
                <c:pt idx="167">
                  <c:v>5.0739980364370378</c:v>
                </c:pt>
                <c:pt idx="168">
                  <c:v>4.9515467965225897</c:v>
                </c:pt>
                <c:pt idx="169">
                  <c:v>4.832050683127485</c:v>
                </c:pt>
                <c:pt idx="170">
                  <c:v>4.7154383799240884</c:v>
                </c:pt>
                <c:pt idx="171">
                  <c:v>4.6016402916679615</c:v>
                </c:pt>
                <c:pt idx="172">
                  <c:v>4.4905885026627939</c:v>
                </c:pt>
                <c:pt idx="173">
                  <c:v>4.3822167362277469</c:v>
                </c:pt>
                <c:pt idx="174">
                  <c:v>4.2764603151429341</c:v>
                </c:pt>
                <c:pt idx="175">
                  <c:v>4.1732561230494953</c:v>
                </c:pt>
                <c:pt idx="176">
                  <c:v>4.0725425667811868</c:v>
                </c:pt>
                <c:pt idx="177">
                  <c:v>3.9742595396050628</c:v>
                </c:pt>
                <c:pt idx="178">
                  <c:v>3.8783483853492355</c:v>
                </c:pt>
                <c:pt idx="179">
                  <c:v>3.7847518633963637</c:v>
                </c:pt>
                <c:pt idx="180">
                  <c:v>3.6934141145219379</c:v>
                </c:pt>
                <c:pt idx="181">
                  <c:v>3.6042806275570265</c:v>
                </c:pt>
                <c:pt idx="182">
                  <c:v>3.5172982068555205</c:v>
                </c:pt>
                <c:pt idx="183">
                  <c:v>3.4324149405464994</c:v>
                </c:pt>
                <c:pt idx="184">
                  <c:v>3.3495801695527869</c:v>
                </c:pt>
                <c:pt idx="185">
                  <c:v>3.2687444573571605</c:v>
                </c:pt>
                <c:pt idx="186">
                  <c:v>3.1898595604982085</c:v>
                </c:pt>
              </c:numCache>
            </c:numRef>
          </c:yVal>
        </c:ser>
        <c:ser>
          <c:idx val="1"/>
          <c:order val="1"/>
          <c:tx>
            <c:v>Cavity with Absorber</c:v>
          </c:tx>
          <c:spPr>
            <a:ln w="28575">
              <a:solidFill>
                <a:schemeClr val="accent3">
                  <a:lumMod val="50000"/>
                </a:schemeClr>
              </a:solidFill>
            </a:ln>
          </c:spPr>
          <c:marker>
            <c:symbol val="circle"/>
            <c:size val="2"/>
            <c:spPr>
              <a:solidFill>
                <a:schemeClr val="accent3">
                  <a:lumMod val="50000"/>
                </a:schemeClr>
              </a:solidFill>
              <a:ln>
                <a:solidFill>
                  <a:srgbClr val="9BBB59">
                    <a:lumMod val="50000"/>
                  </a:srgbClr>
                </a:solidFill>
              </a:ln>
            </c:spPr>
          </c:marker>
          <c:xVal>
            <c:numRef>
              <c:f>Data!$A$15:$A$201</c:f>
              <c:numCache>
                <c:formatCode>General</c:formatCode>
                <c:ptCount val="18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</c:numCache>
            </c:numRef>
          </c:xVal>
          <c:yVal>
            <c:numRef>
              <c:f>Data!$F$15:$F$201</c:f>
              <c:numCache>
                <c:formatCode>General</c:formatCode>
                <c:ptCount val="187"/>
                <c:pt idx="0">
                  <c:v>300</c:v>
                </c:pt>
                <c:pt idx="1">
                  <c:v>278.73264559790732</c:v>
                </c:pt>
                <c:pt idx="2">
                  <c:v>258.97295907336201</c:v>
                </c:pt>
                <c:pt idx="3">
                  <c:v>240.61406006945595</c:v>
                </c:pt>
                <c:pt idx="4">
                  <c:v>223.55664510404415</c:v>
                </c:pt>
                <c:pt idx="5">
                  <c:v>207.70845043614227</c:v>
                </c:pt>
                <c:pt idx="6">
                  <c:v>192.98375301035915</c:v>
                </c:pt>
                <c:pt idx="7">
                  <c:v>179.3029067799684</c:v>
                </c:pt>
                <c:pt idx="8">
                  <c:v>166.59191190058516</c:v>
                </c:pt>
                <c:pt idx="9">
                  <c:v>154.78201446421201</c:v>
                </c:pt>
                <c:pt idx="10">
                  <c:v>143.80933460861124</c:v>
                </c:pt>
                <c:pt idx="11">
                  <c:v>133.61452099044303</c:v>
                </c:pt>
                <c:pt idx="12">
                  <c:v>124.14242975321103</c:v>
                </c:pt>
                <c:pt idx="13">
                  <c:v>115.34182625354958</c:v>
                </c:pt>
                <c:pt idx="14">
                  <c:v>107.16510793248679</c:v>
                </c:pt>
                <c:pt idx="15">
                  <c:v>99.56804683269111</c:v>
                </c:pt>
                <c:pt idx="16">
                  <c:v>92.509550368974431</c:v>
                </c:pt>
                <c:pt idx="17">
                  <c:v>85.951439058057034</c:v>
                </c:pt>
                <c:pt idx="18">
                  <c:v>79.858240005331808</c:v>
                </c:pt>
                <c:pt idx="19">
                  <c:v>74.196995031595904</c:v>
                </c:pt>
                <c:pt idx="20">
                  <c:v>68.937082401905045</c:v>
                </c:pt>
                <c:pt idx="21">
                  <c:v>64.050051192279781</c:v>
                </c:pt>
                <c:pt idx="22">
                  <c:v>59.509467398351809</c:v>
                </c:pt>
                <c:pt idx="23">
                  <c:v>55.290770953550059</c:v>
                </c:pt>
                <c:pt idx="24">
                  <c:v>51.371142883436455</c:v>
                </c:pt>
                <c:pt idx="25">
                  <c:v>47.729381877627837</c:v>
                </c:pt>
                <c:pt idx="26">
                  <c:v>44.345789611680068</c:v>
                </c:pt>
                <c:pt idx="27">
                  <c:v>41.20206419863927</c:v>
                </c:pt>
                <c:pt idx="28">
                  <c:v>38.281201193938479</c:v>
                </c:pt>
                <c:pt idx="29">
                  <c:v>35.567401618174145</c:v>
                </c:pt>
                <c:pt idx="30">
                  <c:v>33.045986500256561</c:v>
                </c:pt>
                <c:pt idx="31">
                  <c:v>30.703317478697485</c:v>
                </c:pt>
                <c:pt idx="32">
                  <c:v>28.526723031566057</c:v>
                </c:pt>
                <c:pt idx="33">
                  <c:v>26.504429936090538</c:v>
                </c:pt>
                <c:pt idx="34">
                  <c:v>24.625499587169639</c:v>
                </c:pt>
                <c:pt idx="35">
                  <c:v>22.879768830339888</c:v>
                </c:pt>
                <c:pt idx="36">
                  <c:v>21.257794989163923</c:v>
                </c:pt>
                <c:pt idx="37">
                  <c:v>19.75080478969199</c:v>
                </c:pt>
                <c:pt idx="38">
                  <c:v>18.35064690572889</c:v>
                </c:pt>
                <c:pt idx="39">
                  <c:v>17.049747868222891</c:v>
                </c:pt>
                <c:pt idx="40">
                  <c:v>15.841071100290154</c:v>
                </c:pt>
                <c:pt idx="41">
                  <c:v>14.718078856294763</c:v>
                </c:pt>
                <c:pt idx="42">
                  <c:v>13.674696859112201</c:v>
                </c:pt>
                <c:pt idx="43">
                  <c:v>12.705281444299128</c:v>
                </c:pt>
                <c:pt idx="44">
                  <c:v>11.804589033451657</c:v>
                </c:pt>
                <c:pt idx="45">
                  <c:v>10.967747771633411</c:v>
                </c:pt>
                <c:pt idx="46">
                  <c:v>10.190231175459781</c:v>
                </c:pt>
                <c:pt idx="47">
                  <c:v>9.4678336493005908</c:v>
                </c:pt>
                <c:pt idx="48">
                  <c:v>8.7966477371681453</c:v>
                </c:pt>
                <c:pt idx="49">
                  <c:v>8.17304298724574</c:v>
                </c:pt>
                <c:pt idx="50">
                  <c:v>7.5936463147347615</c:v>
                </c:pt>
                <c:pt idx="51">
                  <c:v>7.055323756802732</c:v>
                </c:pt>
                <c:pt idx="52">
                  <c:v>6.5551635209446397</c:v>
                </c:pt>
                <c:pt idx="53">
                  <c:v>6.0904602350659767</c:v>
                </c:pt>
                <c:pt idx="54">
                  <c:v>5.6587003140959737</c:v>
                </c:pt>
                <c:pt idx="55">
                  <c:v>5.257548363978934</c:v>
                </c:pt>
                <c:pt idx="56">
                  <c:v>4.8848345495026555</c:v>
                </c:pt>
                <c:pt idx="57">
                  <c:v>4.5385428576364584</c:v>
                </c:pt>
                <c:pt idx="58">
                  <c:v>4.2168001928949899</c:v>
                </c:pt>
                <c:pt idx="59">
                  <c:v>3.9178662457446225</c:v>
                </c:pt>
                <c:pt idx="60">
                  <c:v>3.6401240792504632</c:v>
                </c:pt>
                <c:pt idx="61">
                  <c:v>3.3820713830470948</c:v>
                </c:pt>
                <c:pt idx="62">
                  <c:v>3.1423123473256345</c:v>
                </c:pt>
                <c:pt idx="63">
                  <c:v>2.9195501128834791</c:v>
                </c:pt>
                <c:pt idx="64">
                  <c:v>2.712579756398938</c:v>
                </c:pt>
                <c:pt idx="65">
                  <c:v>2.5202817729880107</c:v>
                </c:pt>
                <c:pt idx="66">
                  <c:v>2.3416160207904411</c:v>
                </c:pt>
                <c:pt idx="67">
                  <c:v>2.1756160948312138</c:v>
                </c:pt>
                <c:pt idx="68">
                  <c:v>2.02138409972564</c:v>
                </c:pt>
                <c:pt idx="69">
                  <c:v>1.878085792953573</c:v>
                </c:pt>
                <c:pt idx="70">
                  <c:v>1.7449460724326427</c:v>
                </c:pt>
                <c:pt idx="71">
                  <c:v>1.6212447839827606</c:v>
                </c:pt>
                <c:pt idx="72">
                  <c:v>1.5063128260044094</c:v>
                </c:pt>
                <c:pt idx="73">
                  <c:v>1.3995285303008966</c:v>
                </c:pt>
                <c:pt idx="74">
                  <c:v>1.3003142994684003</c:v>
                </c:pt>
                <c:pt idx="75">
                  <c:v>1.2081334826653896</c:v>
                </c:pt>
                <c:pt idx="76">
                  <c:v>1.1224874728624576</c:v>
                </c:pt>
                <c:pt idx="77">
                  <c:v>1.0429130098715405</c:v>
                </c:pt>
                <c:pt idx="78">
                  <c:v>0.96897967456656997</c:v>
                </c:pt>
                <c:pt idx="79">
                  <c:v>0.90028756074179805</c:v>
                </c:pt>
                <c:pt idx="80">
                  <c:v>0.83646511201482632</c:v>
                </c:pt>
                <c:pt idx="81">
                  <c:v>0.77716711207414169</c:v>
                </c:pt>
                <c:pt idx="82">
                  <c:v>0.72207281740036977</c:v>
                </c:pt>
                <c:pt idx="83">
                  <c:v>0.67088422236113188</c:v>
                </c:pt>
                <c:pt idx="84">
                  <c:v>0.62332444729537695</c:v>
                </c:pt>
                <c:pt idx="85">
                  <c:v>0.57913624086831283</c:v>
                </c:pt>
                <c:pt idx="86">
                  <c:v>0.53808058859617247</c:v>
                </c:pt>
                <c:pt idx="87">
                  <c:v>0.49993542001430086</c:v>
                </c:pt>
                <c:pt idx="88">
                  <c:v>0.46449440749562365</c:v>
                </c:pt>
                <c:pt idx="89">
                  <c:v>0.43156585022229221</c:v>
                </c:pt>
                <c:pt idx="90">
                  <c:v>0.40097163727389884</c:v>
                </c:pt>
                <c:pt idx="91">
                  <c:v>0.37254628422359443</c:v>
                </c:pt>
                <c:pt idx="92">
                  <c:v>0.34613603803104143</c:v>
                </c:pt>
                <c:pt idx="93">
                  <c:v>0.32159804539056658</c:v>
                </c:pt>
                <c:pt idx="94">
                  <c:v>0.29879958003609514</c:v>
                </c:pt>
                <c:pt idx="95">
                  <c:v>0.27761732482334822</c:v>
                </c:pt>
                <c:pt idx="96">
                  <c:v>0.25793670470608493</c:v>
                </c:pt>
                <c:pt idx="97">
                  <c:v>0.23965126699844397</c:v>
                </c:pt>
                <c:pt idx="98">
                  <c:v>0.22266210557122257</c:v>
                </c:pt>
                <c:pt idx="99">
                  <c:v>0.20687732586755808</c:v>
                </c:pt>
                <c:pt idx="100">
                  <c:v>0.19221154784428274</c:v>
                </c:pt>
                <c:pt idx="101">
                  <c:v>0.17858544415035227</c:v>
                </c:pt>
                <c:pt idx="102">
                  <c:v>0.1659253110443501</c:v>
                </c:pt>
                <c:pt idx="103">
                  <c:v>0.1541626697301578</c:v>
                </c:pt>
                <c:pt idx="104">
                  <c:v>0.14323389595441108</c:v>
                </c:pt>
                <c:pt idx="105">
                  <c:v>0.13307987586222803</c:v>
                </c:pt>
                <c:pt idx="106">
                  <c:v>0.12364568624973306</c:v>
                </c:pt>
                <c:pt idx="107">
                  <c:v>0.11488029748385621</c:v>
                </c:pt>
                <c:pt idx="108">
                  <c:v>0.10673629748249955</c:v>
                </c:pt>
                <c:pt idx="109">
                  <c:v>9.9169635262074465E-2</c:v>
                </c:pt>
                <c:pt idx="110">
                  <c:v>9.2139382665258548E-2</c:v>
                </c:pt>
                <c:pt idx="111">
                  <c:v>8.5607512980151554E-2</c:v>
                </c:pt>
                <c:pt idx="112">
                  <c:v>7.9538695253382724E-2</c:v>
                </c:pt>
                <c:pt idx="113">
                  <c:v>7.3900103184603702E-2</c:v>
                </c:pt>
                <c:pt idx="114">
                  <c:v>6.866123756867637E-2</c:v>
                </c:pt>
                <c:pt idx="115">
                  <c:v>6.3793761325145262E-2</c:v>
                </c:pt>
                <c:pt idx="116">
                  <c:v>5.9271346222664077E-2</c:v>
                </c:pt>
                <c:pt idx="117">
                  <c:v>5.506953046930893E-2</c:v>
                </c:pt>
                <c:pt idx="118">
                  <c:v>5.1165586398483544E-2</c:v>
                </c:pt>
                <c:pt idx="119">
                  <c:v>4.7538397534725378E-2</c:v>
                </c:pt>
                <c:pt idx="120">
                  <c:v>4.4168344374463438E-2</c:v>
                </c:pt>
                <c:pt idx="121">
                  <c:v>4.1037198263912188E-2</c:v>
                </c:pt>
                <c:pt idx="122">
                  <c:v>3.8128022800086953E-2</c:v>
                </c:pt>
                <c:pt idx="123">
                  <c:v>3.5425082221618533E-2</c:v>
                </c:pt>
                <c:pt idx="124">
                  <c:v>3.291375629385046E-2</c:v>
                </c:pt>
                <c:pt idx="125">
                  <c:v>3.0580461227832357E-2</c:v>
                </c:pt>
                <c:pt idx="126">
                  <c:v>2.841257620545979E-2</c:v>
                </c:pt>
                <c:pt idx="127">
                  <c:v>2.6398375113333223E-2</c:v>
                </c:pt>
                <c:pt idx="128">
                  <c:v>2.4526963116084408E-2</c:v>
                </c:pt>
                <c:pt idx="129">
                  <c:v>2.2788217726094986E-2</c:v>
                </c:pt>
                <c:pt idx="130">
                  <c:v>2.1172734050851967E-2</c:v>
                </c:pt>
                <c:pt idx="131">
                  <c:v>1.9671773921782876E-2</c:v>
                </c:pt>
                <c:pt idx="132">
                  <c:v>1.8277218629408194E-2</c:v>
                </c:pt>
                <c:pt idx="133">
                  <c:v>1.6981525009154366E-2</c:v>
                </c:pt>
                <c:pt idx="134">
                  <c:v>1.5777684640295404E-2</c:v>
                </c:pt>
                <c:pt idx="135">
                  <c:v>1.4659185937330035E-2</c:v>
                </c:pt>
                <c:pt idx="136">
                  <c:v>1.3619978928745457E-2</c:v>
                </c:pt>
                <c:pt idx="137">
                  <c:v>1.2654442532656568E-2</c:v>
                </c:pt>
                <c:pt idx="138">
                  <c:v>1.1757354152313507E-2</c:v>
                </c:pt>
                <c:pt idx="139">
                  <c:v>1.0923861427019609E-2</c:v>
                </c:pt>
                <c:pt idx="140">
                  <c:v>1.014945598566035E-2</c:v>
                </c:pt>
                <c:pt idx="141">
                  <c:v>9.4299490608754297E-3</c:v>
                </c:pt>
                <c:pt idx="142">
                  <c:v>8.7614488319710283E-3</c:v>
                </c:pt>
                <c:pt idx="143">
                  <c:v>8.1403393740199278E-3</c:v>
                </c:pt>
                <c:pt idx="144">
                  <c:v>7.5632610992846334E-3</c:v>
                </c:pt>
                <c:pt idx="145">
                  <c:v>7.0270925851711376E-3</c:v>
                </c:pt>
                <c:pt idx="146">
                  <c:v>6.5289336904206267E-3</c:v>
                </c:pt>
                <c:pt idx="147">
                  <c:v>6.0660898682141735E-3</c:v>
                </c:pt>
                <c:pt idx="148">
                  <c:v>5.6360575913399881E-3</c:v>
                </c:pt>
                <c:pt idx="149">
                  <c:v>5.2365108105878778E-3</c:v>
                </c:pt>
                <c:pt idx="150">
                  <c:v>4.8652883731240097E-3</c:v>
                </c:pt>
                <c:pt idx="151">
                  <c:v>4.5203823327919761E-3</c:v>
                </c:pt>
                <c:pt idx="152">
                  <c:v>4.1999270891104898E-3</c:v>
                </c:pt>
                <c:pt idx="153">
                  <c:v>3.9021892962202861E-3</c:v>
                </c:pt>
                <c:pt idx="154">
                  <c:v>3.6255584871977197E-3</c:v>
                </c:pt>
                <c:pt idx="155">
                  <c:v>3.3685383630218937E-3</c:v>
                </c:pt>
                <c:pt idx="156">
                  <c:v>3.1297386990771195E-3</c:v>
                </c:pt>
                <c:pt idx="157">
                  <c:v>2.9078678254130593E-3</c:v>
                </c:pt>
                <c:pt idx="158">
                  <c:v>2.7017256400880558E-3</c:v>
                </c:pt>
                <c:pt idx="159">
                  <c:v>2.5101971178048098E-3</c:v>
                </c:pt>
                <c:pt idx="160">
                  <c:v>2.3322462787265866E-3</c:v>
                </c:pt>
                <c:pt idx="161">
                  <c:v>2.1669105848511221E-3</c:v>
                </c:pt>
                <c:pt idx="162">
                  <c:v>2.0132957336322049E-3</c:v>
                </c:pt>
                <c:pt idx="163">
                  <c:v>1.8705708206876129E-3</c:v>
                </c:pt>
                <c:pt idx="164">
                  <c:v>1.737963845428359E-3</c:v>
                </c:pt>
                <c:pt idx="165">
                  <c:v>1.6147575352991955E-3</c:v>
                </c:pt>
                <c:pt idx="166">
                  <c:v>1.5002854660436692E-3</c:v>
                </c:pt>
                <c:pt idx="167">
                  <c:v>1.3939284570081392E-3</c:v>
                </c:pt>
                <c:pt idx="168">
                  <c:v>1.2951112219869575E-3</c:v>
                </c:pt>
                <c:pt idx="169">
                  <c:v>1.2032992574932103E-3</c:v>
                </c:pt>
                <c:pt idx="170">
                  <c:v>1.1179959516236012E-3</c:v>
                </c:pt>
                <c:pt idx="171">
                  <c:v>1.0387398978793207E-3</c:v>
                </c:pt>
                <c:pt idx="172">
                  <c:v>9.6510239941334497E-4</c:v>
                </c:pt>
                <c:pt idx="173">
                  <c:v>8.9668515020456573E-4</c:v>
                </c:pt>
                <c:pt idx="174">
                  <c:v>8.3311808061625129E-4</c:v>
                </c:pt>
                <c:pt idx="175">
                  <c:v>7.7405735568539539E-4</c:v>
                </c:pt>
                <c:pt idx="176">
                  <c:v>7.1918351531570165E-4</c:v>
                </c:pt>
                <c:pt idx="177">
                  <c:v>6.6819974631449498E-4</c:v>
                </c:pt>
                <c:pt idx="178">
                  <c:v>6.2083027692696644E-4</c:v>
                </c:pt>
                <c:pt idx="179">
                  <c:v>5.7681888518378228E-4</c:v>
                </c:pt>
                <c:pt idx="180">
                  <c:v>5.3592751299370357E-4</c:v>
                </c:pt>
                <c:pt idx="181">
                  <c:v>4.9793497848480675E-4</c:v>
                </c:pt>
                <c:pt idx="182">
                  <c:v>4.6263577962935731E-4</c:v>
                </c:pt>
                <c:pt idx="183">
                  <c:v>4.2983898268113708E-4</c:v>
                </c:pt>
                <c:pt idx="184">
                  <c:v>3.9936718941275515E-4</c:v>
                </c:pt>
                <c:pt idx="185">
                  <c:v>3.710555775667258E-4</c:v>
                </c:pt>
                <c:pt idx="186">
                  <c:v>3.4475100933010978E-4</c:v>
                </c:pt>
              </c:numCache>
            </c:numRef>
          </c:yVal>
        </c:ser>
        <c:axId val="61136256"/>
        <c:axId val="61476224"/>
      </c:scatterChart>
      <c:valAx>
        <c:axId val="61136256"/>
        <c:scaling>
          <c:orientation val="minMax"/>
        </c:scaling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(microseconds)</a:t>
                </a:r>
              </a:p>
            </c:rich>
          </c:tx>
          <c:layout/>
        </c:title>
        <c:numFmt formatCode="General" sourceLinked="1"/>
        <c:tickLblPos val="nextTo"/>
        <c:crossAx val="61476224"/>
        <c:crosses val="autoZero"/>
        <c:crossBetween val="midCat"/>
      </c:valAx>
      <c:valAx>
        <c:axId val="61476224"/>
        <c:scaling>
          <c:orientation val="minMax"/>
          <c:max val="300"/>
        </c:scaling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Intensity (mA)</a:t>
                </a:r>
              </a:p>
            </c:rich>
          </c:tx>
          <c:layout/>
        </c:title>
        <c:numFmt formatCode="General" sourceLinked="1"/>
        <c:tickLblPos val="nextTo"/>
        <c:crossAx val="61136256"/>
        <c:crosses val="autoZero"/>
        <c:crossBetween val="midCat"/>
      </c:valAx>
    </c:plotArea>
    <c:legend>
      <c:legendPos val="r"/>
      <c:layout/>
    </c:legend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0.81307</cdr:x>
      <cdr:y>0.14775</cdr:y>
    </cdr:from>
    <cdr:to>
      <cdr:x>0.97778</cdr:x>
      <cdr:y>0.23784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053036" y="929822"/>
          <a:ext cx="1428751" cy="5669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400" dirty="0"/>
            <a:t>[A] = 1.44 x 10</a:t>
          </a:r>
          <a:r>
            <a:rPr lang="en-US" sz="1400" baseline="30000" dirty="0"/>
            <a:t>10</a:t>
          </a:r>
          <a:r>
            <a:rPr lang="en-US" sz="1400" baseline="0" dirty="0"/>
            <a:t> molecules/cm</a:t>
          </a:r>
          <a:r>
            <a:rPr lang="en-US" sz="1400" baseline="30000" dirty="0"/>
            <a:t>3</a:t>
          </a:r>
        </a:p>
      </cdr:txBody>
    </cdr:sp>
  </cdr:relSizeAnchor>
  <cdr:relSizeAnchor xmlns:cdr="http://schemas.openxmlformats.org/drawingml/2006/chartDrawing">
    <cdr:from>
      <cdr:x>0</cdr:x>
      <cdr:y>0.55965</cdr:y>
    </cdr:from>
    <cdr:to>
      <cdr:x>0.08553</cdr:x>
      <cdr:y>0.60808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-76200" y="3680052"/>
          <a:ext cx="762000" cy="318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dirty="0" smtClean="0"/>
            <a:t>I</a:t>
          </a:r>
          <a:r>
            <a:rPr lang="en-US" sz="1800" baseline="-25000" dirty="0" smtClean="0"/>
            <a:t>0</a:t>
          </a:r>
          <a:r>
            <a:rPr lang="en-US" sz="1800" dirty="0" smtClean="0"/>
            <a:t>/e</a:t>
          </a:r>
          <a:endParaRPr lang="en-US" sz="1800" dirty="0"/>
        </a:p>
      </cdr:txBody>
    </cdr:sp>
  </cdr:relSizeAnchor>
  <cdr:relSizeAnchor xmlns:cdr="http://schemas.openxmlformats.org/drawingml/2006/chartDrawing">
    <cdr:from>
      <cdr:x>0.17106</cdr:x>
      <cdr:y>0.93047</cdr:y>
    </cdr:from>
    <cdr:to>
      <cdr:x>0.3079</cdr:x>
      <cdr:y>0.98664</cdr:y>
    </cdr:to>
    <cdr:sp macro="" textlink="">
      <cdr:nvSpPr>
        <cdr:cNvPr id="4" name="TextBox 13"/>
        <cdr:cNvSpPr txBox="1"/>
      </cdr:nvSpPr>
      <cdr:spPr>
        <a:xfrm xmlns:a="http://schemas.openxmlformats.org/drawingml/2006/main">
          <a:off x="1524000" y="6118452"/>
          <a:ext cx="1219200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Symbol" pitchFamily="18" charset="2"/>
            </a:rPr>
            <a:t>t</a:t>
          </a:r>
          <a:r>
            <a:rPr kumimoji="0" lang="en-US" b="0" i="0" u="none" strike="noStrike" cap="none" normalizeH="0" baseline="-25000" dirty="0" smtClean="0">
              <a:ln>
                <a:noFill/>
              </a:ln>
              <a:solidFill>
                <a:sysClr val="windowText" lastClr="000000"/>
              </a:solidFill>
              <a:effectLst/>
              <a:latin typeface="Symbol" pitchFamily="18" charset="2"/>
            </a:rPr>
            <a:t>0</a:t>
          </a:r>
          <a:r>
            <a:rPr kumimoji="0" lang="en-US" b="0" i="0" u="none" strike="noStrike" cap="none" normalizeH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Cambria" pitchFamily="18" charset="0"/>
            </a:rPr>
            <a:t> = 40</a:t>
          </a:r>
          <a:endParaRPr lang="en-US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2B702-5B76-47CF-BF4D-80F0132A3AAB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AC18-1EE0-4ED4-A03A-DBD6690D6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2B702-5B76-47CF-BF4D-80F0132A3AAB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AC18-1EE0-4ED4-A03A-DBD6690D6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2B702-5B76-47CF-BF4D-80F0132A3AAB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AC18-1EE0-4ED4-A03A-DBD6690D6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2B702-5B76-47CF-BF4D-80F0132A3AAB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AC18-1EE0-4ED4-A03A-DBD6690D6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2B702-5B76-47CF-BF4D-80F0132A3AAB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AC18-1EE0-4ED4-A03A-DBD6690D6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2B702-5B76-47CF-BF4D-80F0132A3AAB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AC18-1EE0-4ED4-A03A-DBD6690D6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2B702-5B76-47CF-BF4D-80F0132A3AAB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AC18-1EE0-4ED4-A03A-DBD6690D6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2B702-5B76-47CF-BF4D-80F0132A3AAB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AC18-1EE0-4ED4-A03A-DBD6690D6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2B702-5B76-47CF-BF4D-80F0132A3AAB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AC18-1EE0-4ED4-A03A-DBD6690D6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2B702-5B76-47CF-BF4D-80F0132A3AAB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AC18-1EE0-4ED4-A03A-DBD6690D6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2B702-5B76-47CF-BF4D-80F0132A3AAB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AC18-1EE0-4ED4-A03A-DBD6690D6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2B702-5B76-47CF-BF4D-80F0132A3AAB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BAC18-1EE0-4ED4-A03A-DBD6690D62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Atmospheric Chemistry Module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Eliminate the calculation portion by simply assigning a gas to each group.</a:t>
            </a:r>
          </a:p>
          <a:p>
            <a:r>
              <a:rPr lang="en-US" dirty="0" smtClean="0"/>
              <a:t>Do the experiment with only one class.</a:t>
            </a:r>
          </a:p>
          <a:p>
            <a:r>
              <a:rPr lang="en-US" dirty="0" smtClean="0"/>
              <a:t>Do the experiment entirely in class.</a:t>
            </a:r>
          </a:p>
          <a:p>
            <a:r>
              <a:rPr lang="en-US" dirty="0" smtClean="0"/>
              <a:t>Give extra credit for the proposal portion.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Cavity Ring-Down Spectrometer (CRDS) uses lasers to analyze samples of atmospheric gases.</a:t>
            </a:r>
          </a:p>
          <a:p>
            <a:r>
              <a:rPr lang="en-US" dirty="0" smtClean="0"/>
              <a:t>Gases can be identified from the CRDS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" y="504825"/>
            <a:ext cx="889635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76200" y="228600"/>
            <a:ext cx="8991600" cy="6477000"/>
            <a:chOff x="1080" y="2421"/>
            <a:chExt cx="9675" cy="6825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1080" y="2421"/>
              <a:ext cx="9675" cy="6825"/>
              <a:chOff x="1065" y="2451"/>
              <a:chExt cx="9675" cy="6825"/>
            </a:xfrm>
          </p:grpSpPr>
          <p:sp>
            <p:nvSpPr>
              <p:cNvPr id="1028" name="Text Box 4"/>
              <p:cNvSpPr txBox="1">
                <a:spLocks noChangeArrowheads="1"/>
              </p:cNvSpPr>
              <p:nvPr/>
            </p:nvSpPr>
            <p:spPr bwMode="auto">
              <a:xfrm>
                <a:off x="1320" y="2922"/>
                <a:ext cx="480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itchFamily="18" charset="0"/>
                  </a:rPr>
                  <a:t>I</a:t>
                </a:r>
                <a:r>
                  <a:rPr kumimoji="0" lang="en-US" sz="1100" b="0" i="0" u="none" strike="noStrike" cap="none" normalizeH="0" baseline="-2500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itchFamily="18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1029" name="AutoShape 5"/>
              <p:cNvCxnSpPr>
                <a:cxnSpLocks noChangeShapeType="1"/>
              </p:cNvCxnSpPr>
              <p:nvPr/>
            </p:nvCxnSpPr>
            <p:spPr bwMode="auto">
              <a:xfrm flipH="1" flipV="1">
                <a:off x="2790" y="2451"/>
                <a:ext cx="30" cy="568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030" name="AutoShape 6"/>
              <p:cNvCxnSpPr>
                <a:cxnSpLocks noChangeShapeType="1"/>
              </p:cNvCxnSpPr>
              <p:nvPr/>
            </p:nvCxnSpPr>
            <p:spPr bwMode="auto">
              <a:xfrm>
                <a:off x="2820" y="8136"/>
                <a:ext cx="5055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031" name="Arc 7"/>
              <p:cNvSpPr>
                <a:spLocks/>
              </p:cNvSpPr>
              <p:nvPr/>
            </p:nvSpPr>
            <p:spPr bwMode="auto">
              <a:xfrm rot="10800000">
                <a:off x="2792" y="2847"/>
                <a:ext cx="7948" cy="4314"/>
              </a:xfrm>
              <a:custGeom>
                <a:avLst/>
                <a:gdLst>
                  <a:gd name="G0" fmla="+- 0 0 0"/>
                  <a:gd name="G1" fmla="+- 20043 0 0"/>
                  <a:gd name="G2" fmla="+- 21600 0 0"/>
                  <a:gd name="T0" fmla="*/ 8052 w 21600"/>
                  <a:gd name="T1" fmla="*/ 0 h 20043"/>
                  <a:gd name="T2" fmla="*/ 21600 w 21600"/>
                  <a:gd name="T3" fmla="*/ 20043 h 20043"/>
                  <a:gd name="T4" fmla="*/ 0 w 21600"/>
                  <a:gd name="T5" fmla="*/ 20043 h 20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0043" fill="none" extrusionOk="0">
                    <a:moveTo>
                      <a:pt x="8052" y="-1"/>
                    </a:moveTo>
                    <a:cubicBezTo>
                      <a:pt x="16236" y="3288"/>
                      <a:pt x="21600" y="11222"/>
                      <a:pt x="21600" y="20043"/>
                    </a:cubicBezTo>
                  </a:path>
                  <a:path w="21600" h="20043" stroke="0" extrusionOk="0">
                    <a:moveTo>
                      <a:pt x="8052" y="-1"/>
                    </a:moveTo>
                    <a:cubicBezTo>
                      <a:pt x="16236" y="3288"/>
                      <a:pt x="21600" y="11222"/>
                      <a:pt x="21600" y="20043"/>
                    </a:cubicBezTo>
                    <a:lnTo>
                      <a:pt x="0" y="20043"/>
                    </a:lnTo>
                    <a:close/>
                  </a:path>
                </a:pathLst>
              </a:custGeom>
              <a:noFill/>
              <a:ln w="9525">
                <a:solidFill>
                  <a:srgbClr val="0020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Arc 8"/>
              <p:cNvSpPr>
                <a:spLocks/>
              </p:cNvSpPr>
              <p:nvPr/>
            </p:nvSpPr>
            <p:spPr bwMode="auto">
              <a:xfrm rot="10800000">
                <a:off x="2792" y="2847"/>
                <a:ext cx="5804" cy="5137"/>
              </a:xfrm>
              <a:custGeom>
                <a:avLst/>
                <a:gdLst>
                  <a:gd name="G0" fmla="+- 0 0 0"/>
                  <a:gd name="G1" fmla="+- 21346 0 0"/>
                  <a:gd name="G2" fmla="+- 21600 0 0"/>
                  <a:gd name="T0" fmla="*/ 3300 w 21600"/>
                  <a:gd name="T1" fmla="*/ 0 h 22021"/>
                  <a:gd name="T2" fmla="*/ 21589 w 21600"/>
                  <a:gd name="T3" fmla="*/ 22021 h 22021"/>
                  <a:gd name="T4" fmla="*/ 0 w 21600"/>
                  <a:gd name="T5" fmla="*/ 21346 h 22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021" fill="none" extrusionOk="0">
                    <a:moveTo>
                      <a:pt x="3300" y="-1"/>
                    </a:moveTo>
                    <a:cubicBezTo>
                      <a:pt x="13830" y="1627"/>
                      <a:pt x="21600" y="10690"/>
                      <a:pt x="21600" y="21346"/>
                    </a:cubicBezTo>
                    <a:cubicBezTo>
                      <a:pt x="21600" y="21571"/>
                      <a:pt x="21596" y="21796"/>
                      <a:pt x="21589" y="22021"/>
                    </a:cubicBezTo>
                  </a:path>
                  <a:path w="21600" h="22021" stroke="0" extrusionOk="0">
                    <a:moveTo>
                      <a:pt x="3300" y="-1"/>
                    </a:moveTo>
                    <a:cubicBezTo>
                      <a:pt x="13830" y="1627"/>
                      <a:pt x="21600" y="10690"/>
                      <a:pt x="21600" y="21346"/>
                    </a:cubicBezTo>
                    <a:cubicBezTo>
                      <a:pt x="21600" y="21571"/>
                      <a:pt x="21596" y="21796"/>
                      <a:pt x="21589" y="22021"/>
                    </a:cubicBezTo>
                    <a:lnTo>
                      <a:pt x="0" y="21346"/>
                    </a:lnTo>
                    <a:close/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1033" name="AutoShape 9"/>
              <p:cNvCxnSpPr>
                <a:cxnSpLocks noChangeShapeType="1"/>
              </p:cNvCxnSpPr>
              <p:nvPr/>
            </p:nvCxnSpPr>
            <p:spPr bwMode="auto">
              <a:xfrm flipH="1">
                <a:off x="1710" y="3126"/>
                <a:ext cx="1082" cy="0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</p:cxnSp>
          <p:cxnSp>
            <p:nvCxnSpPr>
              <p:cNvPr id="1034" name="AutoShape 10"/>
              <p:cNvCxnSpPr>
                <a:cxnSpLocks noChangeShapeType="1"/>
              </p:cNvCxnSpPr>
              <p:nvPr/>
            </p:nvCxnSpPr>
            <p:spPr bwMode="auto">
              <a:xfrm flipH="1">
                <a:off x="1620" y="6891"/>
                <a:ext cx="5190" cy="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</p:cxnSp>
          <p:cxnSp>
            <p:nvCxnSpPr>
              <p:cNvPr id="1035" name="AutoShape 11"/>
              <p:cNvCxnSpPr>
                <a:cxnSpLocks noChangeShapeType="1"/>
              </p:cNvCxnSpPr>
              <p:nvPr/>
            </p:nvCxnSpPr>
            <p:spPr bwMode="auto">
              <a:xfrm>
                <a:off x="6810" y="6891"/>
                <a:ext cx="0" cy="1710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</p:cxnSp>
          <p:cxnSp>
            <p:nvCxnSpPr>
              <p:cNvPr id="1036" name="AutoShape 12"/>
              <p:cNvCxnSpPr>
                <a:cxnSpLocks noChangeShapeType="1"/>
              </p:cNvCxnSpPr>
              <p:nvPr/>
            </p:nvCxnSpPr>
            <p:spPr bwMode="auto">
              <a:xfrm>
                <a:off x="4905" y="6981"/>
                <a:ext cx="0" cy="1620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</p:cxnSp>
          <p:sp>
            <p:nvSpPr>
              <p:cNvPr id="1037" name="Text Box 13"/>
              <p:cNvSpPr txBox="1">
                <a:spLocks noChangeArrowheads="1"/>
              </p:cNvSpPr>
              <p:nvPr/>
            </p:nvSpPr>
            <p:spPr bwMode="auto">
              <a:xfrm>
                <a:off x="1920" y="4170"/>
                <a:ext cx="1020" cy="1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itchFamily="18" charset="0"/>
                  </a:rPr>
                  <a:t>Intensity (</a:t>
                </a:r>
                <a:r>
                  <a:rPr kumimoji="0" lang="en-US" sz="12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itchFamily="18" charset="0"/>
                  </a:rPr>
                  <a:t>mA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itchFamily="18" charset="0"/>
                  </a:rPr>
                  <a:t>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38" name="Text Box 14"/>
              <p:cNvSpPr txBox="1">
                <a:spLocks noChangeArrowheads="1"/>
              </p:cNvSpPr>
              <p:nvPr/>
            </p:nvSpPr>
            <p:spPr bwMode="auto">
              <a:xfrm>
                <a:off x="1065" y="6591"/>
                <a:ext cx="855" cy="7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itchFamily="18" charset="0"/>
                  </a:rPr>
                  <a:t>I</a:t>
                </a:r>
                <a:r>
                  <a:rPr kumimoji="0" lang="en-US" sz="1100" b="0" i="0" u="none" strike="noStrike" cap="none" normalizeH="0" baseline="-2500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itchFamily="18" charset="0"/>
                  </a:rPr>
                  <a:t>0</a:t>
                </a: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itchFamily="18" charset="0"/>
                  </a:rPr>
                  <a:t>/e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39" name="Text Box 15"/>
              <p:cNvSpPr txBox="1">
                <a:spLocks noChangeArrowheads="1"/>
              </p:cNvSpPr>
              <p:nvPr/>
            </p:nvSpPr>
            <p:spPr bwMode="auto">
              <a:xfrm>
                <a:off x="4665" y="8286"/>
                <a:ext cx="480" cy="48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itchFamily="18" charset="2"/>
                  </a:rPr>
                  <a:t>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40" name="Text Box 16"/>
              <p:cNvSpPr txBox="1">
                <a:spLocks noChangeArrowheads="1"/>
              </p:cNvSpPr>
              <p:nvPr/>
            </p:nvSpPr>
            <p:spPr bwMode="auto">
              <a:xfrm>
                <a:off x="6570" y="8286"/>
                <a:ext cx="570" cy="6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itchFamily="18" charset="2"/>
                  </a:rPr>
                  <a:t>t</a:t>
                </a:r>
                <a:r>
                  <a:rPr kumimoji="0" lang="en-US" sz="1400" b="0" i="0" u="none" strike="noStrike" cap="none" normalizeH="0" baseline="-2500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itchFamily="18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41" name="Text Box 17"/>
              <p:cNvSpPr txBox="1">
                <a:spLocks noChangeArrowheads="1"/>
              </p:cNvSpPr>
              <p:nvPr/>
            </p:nvSpPr>
            <p:spPr bwMode="auto">
              <a:xfrm>
                <a:off x="8057" y="3372"/>
                <a:ext cx="2601" cy="84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	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>
                    <a:latin typeface="Times New Roman" pitchFamily="18" charset="0"/>
                  </a:rPr>
                  <a:t> </a:t>
                </a:r>
                <a:r>
                  <a:rPr lang="en-US" sz="1100" dirty="0" smtClean="0">
                    <a:latin typeface="Times New Roman" pitchFamily="18" charset="0"/>
                  </a:rPr>
                  <a:t>                          </a:t>
                </a: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itchFamily="18" charset="0"/>
                  </a:rPr>
                  <a:t>Cavity with absorber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itchFamily="18" charset="0"/>
                  </a:rPr>
                  <a:t>	Empty cavity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42" name="Text Box 18"/>
              <p:cNvSpPr txBox="1">
                <a:spLocks noChangeArrowheads="1"/>
              </p:cNvSpPr>
              <p:nvPr/>
            </p:nvSpPr>
            <p:spPr bwMode="auto">
              <a:xfrm>
                <a:off x="4065" y="8751"/>
                <a:ext cx="2385" cy="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itchFamily="18" charset="0"/>
                  </a:rPr>
                  <a:t>Time (microseconds)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1043" name="AutoShape 19"/>
            <p:cNvCxnSpPr>
              <a:cxnSpLocks noChangeShapeType="1"/>
            </p:cNvCxnSpPr>
            <p:nvPr/>
          </p:nvCxnSpPr>
          <p:spPr bwMode="auto">
            <a:xfrm>
              <a:off x="8295" y="3786"/>
              <a:ext cx="495" cy="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>
              <a:off x="8295" y="4071"/>
              <a:ext cx="495" cy="0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</p:spPr>
        </p:cxnSp>
      </p:grp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2362200"/>
            <a:ext cx="2592020" cy="727257"/>
          </a:xfrm>
          <a:prstGeom prst="rect">
            <a:avLst/>
          </a:prstGeom>
          <a:noFill/>
        </p:spPr>
      </p:pic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6477000" y="2438400"/>
          <a:ext cx="2505774" cy="3173921"/>
        </p:xfrm>
        <a:graphic>
          <a:graphicData uri="http://schemas.openxmlformats.org/drawingml/2006/table">
            <a:tbl>
              <a:tblPr/>
              <a:tblGrid>
                <a:gridCol w="1066229"/>
                <a:gridCol w="1439545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mbria"/>
                          <a:ea typeface="Calibri"/>
                          <a:cs typeface="Times New Roman"/>
                        </a:rPr>
                        <a:t>Compound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400" b="1">
                          <a:latin typeface="Cambria"/>
                          <a:ea typeface="Calibri"/>
                          <a:cs typeface="Times New Roman"/>
                        </a:rPr>
                        <a:t> (cm</a:t>
                      </a:r>
                      <a:r>
                        <a:rPr lang="en-US" sz="1400" b="1" baseline="30000"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400" b="1">
                          <a:latin typeface="Cambria"/>
                          <a:ea typeface="Calibri"/>
                          <a:cs typeface="Times New Roman"/>
                        </a:rPr>
                        <a:t>/molecule)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SO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6.572659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-19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NO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2.683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O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1.47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-19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CO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1.137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-16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3.56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-21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O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2.0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-24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CH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1.90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CO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2.15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SF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6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4.511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NO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6.11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-19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CFCs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Calibri"/>
                          <a:cs typeface="Times New Roman"/>
                        </a:rPr>
                        <a:t>5.23 x 10</a:t>
                      </a:r>
                      <a:r>
                        <a:rPr lang="en-US" sz="1400" baseline="30000" dirty="0">
                          <a:latin typeface="Cambria"/>
                          <a:ea typeface="Calibri"/>
                          <a:cs typeface="Times New Roman"/>
                        </a:rPr>
                        <a:t>-22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2209800" y="-11668"/>
            <a:ext cx="52578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</a:tabLst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ymbol" pitchFamily="18" charset="2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</a:tabLst>
            </a:pPr>
            <a:endParaRPr lang="en-US" sz="1100" dirty="0">
              <a:latin typeface="Symbol" pitchFamily="18" charset="2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</a:tabLst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ymbol" pitchFamily="18" charset="2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= absorption coefficient in cm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-1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= absorption cross-section in cm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/molecule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= concentration in molecules/cm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d = length of the cavity = 1 cm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c = speed of light = 3.0 x 10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m/s = 3 x 10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cm/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t"/>
              <a:tabLst>
                <a:tab pos="2971800" algn="ct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= time constant for cavity with absorber in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</a:rPr>
              <a:t>t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0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 = time constant for empty cavity in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</a:rPr>
              <a:t>m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t"/>
              <a:tabLst>
                <a:tab pos="2971800" algn="ctr"/>
              </a:tabLst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project combines four classes: AP/IB Biology, AP/IB Chemistry, AP/IB Earth and Environmental Systems, AP/IB Physics.</a:t>
            </a:r>
          </a:p>
          <a:p>
            <a:r>
              <a:rPr lang="en-US" dirty="0" smtClean="0"/>
              <a:t>Divide students into groups of 4 with one student from each class in the group.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This can be used as the IB Group 4 Project.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 of Cavity Ring-Down Spectrometer</a:t>
            </a:r>
          </a:p>
          <a:p>
            <a:r>
              <a:rPr lang="en-US" dirty="0"/>
              <a:t>A</a:t>
            </a:r>
            <a:r>
              <a:rPr lang="en-US" dirty="0" smtClean="0"/>
              <a:t>nalyze real research to determine the specific gases present in a sample of atmospheric gases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76200" y="206148"/>
          <a:ext cx="8909277" cy="6575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/>
          <p:nvPr/>
        </p:nvCxnSpPr>
        <p:spPr>
          <a:xfrm rot="5400000" flipH="1" flipV="1">
            <a:off x="685800" y="457200"/>
            <a:ext cx="457200" cy="1524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38200" y="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r>
              <a:rPr lang="en-US" sz="900" dirty="0" smtClean="0"/>
              <a:t>0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10800000">
            <a:off x="533400" y="4038600"/>
            <a:ext cx="1524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0" y="5181600"/>
            <a:ext cx="2286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914400" y="5181600"/>
            <a:ext cx="2286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2000" y="63362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</a:rPr>
              <a:t>t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  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= 13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(1.44 x 10</a:t>
            </a:r>
            <a:r>
              <a:rPr lang="en-US" baseline="30000" dirty="0" smtClean="0"/>
              <a:t>10</a:t>
            </a:r>
            <a:r>
              <a:rPr lang="en-US" dirty="0" smtClean="0"/>
              <a:t> molecules/cm</a:t>
            </a:r>
            <a:r>
              <a:rPr lang="en-US" baseline="30000" dirty="0" smtClean="0"/>
              <a:t>3</a:t>
            </a:r>
            <a:r>
              <a:rPr lang="en-US" dirty="0" smtClean="0"/>
              <a:t>) = (1cm/3x10</a:t>
            </a:r>
            <a:r>
              <a:rPr lang="en-US" baseline="30000" dirty="0" smtClean="0"/>
              <a:t>4</a:t>
            </a:r>
            <a:r>
              <a:rPr lang="en-US" dirty="0" smtClean="0"/>
              <a:t>cm/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s)</a:t>
            </a:r>
            <a:r>
              <a:rPr lang="en-US" sz="4400" dirty="0" smtClean="0"/>
              <a:t>[</a:t>
            </a:r>
            <a:r>
              <a:rPr lang="en-US" dirty="0" smtClean="0"/>
              <a:t>(1/ 13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s</a:t>
            </a:r>
            <a:r>
              <a:rPr lang="en-US" dirty="0" smtClean="0"/>
              <a:t>)-(1/40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s</a:t>
            </a:r>
            <a:r>
              <a:rPr lang="en-US" dirty="0" smtClean="0"/>
              <a:t>)</a:t>
            </a:r>
            <a:r>
              <a:rPr lang="en-US" sz="4400" dirty="0" smtClean="0"/>
              <a:t>]</a:t>
            </a:r>
          </a:p>
          <a:p>
            <a:pPr>
              <a:buFont typeface="Symbol" pitchFamily="18" charset="2"/>
              <a:buChar char="s"/>
            </a:pPr>
            <a:r>
              <a:rPr lang="en-US" dirty="0" smtClean="0"/>
              <a:t>= 1.2019 x 10-16 cm</a:t>
            </a:r>
            <a:r>
              <a:rPr lang="en-US" baseline="30000" dirty="0" smtClean="0"/>
              <a:t>2</a:t>
            </a:r>
            <a:r>
              <a:rPr lang="en-US" dirty="0" smtClean="0"/>
              <a:t>/molecule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most closely corresponds with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CO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409626" y="3439668"/>
          <a:ext cx="2505774" cy="3189732"/>
        </p:xfrm>
        <a:graphic>
          <a:graphicData uri="http://schemas.openxmlformats.org/drawingml/2006/table">
            <a:tbl>
              <a:tblPr/>
              <a:tblGrid>
                <a:gridCol w="1066229"/>
                <a:gridCol w="1439545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mbria"/>
                          <a:ea typeface="Calibri"/>
                          <a:cs typeface="Times New Roman"/>
                        </a:rPr>
                        <a:t>Compound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400" b="1">
                          <a:latin typeface="Cambria"/>
                          <a:ea typeface="Calibri"/>
                          <a:cs typeface="Times New Roman"/>
                        </a:rPr>
                        <a:t> (cm</a:t>
                      </a:r>
                      <a:r>
                        <a:rPr lang="en-US" sz="1400" b="1" baseline="30000"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400" b="1">
                          <a:latin typeface="Cambria"/>
                          <a:ea typeface="Calibri"/>
                          <a:cs typeface="Times New Roman"/>
                        </a:rPr>
                        <a:t>/molecule)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SO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6.572659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-19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NO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2.683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O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1.47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-19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Calibri"/>
                          <a:cs typeface="Times New Roman"/>
                        </a:rPr>
                        <a:t>CO</a:t>
                      </a:r>
                      <a:r>
                        <a:rPr lang="en-US" sz="1400" baseline="-25000" dirty="0"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Calibri"/>
                          <a:cs typeface="Times New Roman"/>
                        </a:rPr>
                        <a:t>1.137 x 10</a:t>
                      </a:r>
                      <a:r>
                        <a:rPr lang="en-US" sz="1400" baseline="30000" dirty="0">
                          <a:latin typeface="Cambria"/>
                          <a:ea typeface="Calibri"/>
                          <a:cs typeface="Times New Roman"/>
                        </a:rPr>
                        <a:t>-16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3.56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-21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O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2.0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-24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CH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1.90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CO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2.15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SF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6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4.511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NO</a:t>
                      </a:r>
                      <a:r>
                        <a:rPr lang="en-US" sz="1400" baseline="-25000"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6.11 x 10</a:t>
                      </a:r>
                      <a:r>
                        <a:rPr lang="en-US" sz="1400" baseline="30000">
                          <a:latin typeface="Cambria"/>
                          <a:ea typeface="Calibri"/>
                          <a:cs typeface="Times New Roman"/>
                        </a:rPr>
                        <a:t>-19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Calibri"/>
                          <a:cs typeface="Times New Roman"/>
                        </a:rPr>
                        <a:t>CFCs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Calibri"/>
                          <a:cs typeface="Times New Roman"/>
                        </a:rPr>
                        <a:t>5.23 x 10</a:t>
                      </a:r>
                      <a:r>
                        <a:rPr lang="en-US" sz="1400" baseline="30000" dirty="0">
                          <a:latin typeface="Cambria"/>
                          <a:ea typeface="Calibri"/>
                          <a:cs typeface="Times New Roman"/>
                        </a:rPr>
                        <a:t>-22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Research emission sources of your specific gas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Ours is CO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Design an experiment to reduce your emissions of CO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Implement the experiment over an 8 week period</a:t>
            </a:r>
          </a:p>
          <a:p>
            <a:r>
              <a:rPr lang="en-US" dirty="0" smtClean="0"/>
              <a:t>Create a proposal for High Point City Council detailing ways to reduce CO2 emissions in the city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$1 million budget</a:t>
            </a:r>
          </a:p>
          <a:p>
            <a:r>
              <a:rPr lang="en-US" dirty="0" smtClean="0"/>
              <a:t>Multimedia presentations for city council members, school board members, and other officials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377</Words>
  <Application>Microsoft Office PowerPoint</Application>
  <PresentationFormat>On-screen Show (4:3)</PresentationFormat>
  <Paragraphs>105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Atmospheric Chemistry Module</vt:lpstr>
      <vt:lpstr>The Research</vt:lpstr>
      <vt:lpstr>Slide 3</vt:lpstr>
      <vt:lpstr>Slide 4</vt:lpstr>
      <vt:lpstr>Planning</vt:lpstr>
      <vt:lpstr>The Project</vt:lpstr>
      <vt:lpstr>Slide 7</vt:lpstr>
      <vt:lpstr>Calculation</vt:lpstr>
      <vt:lpstr>The Project</vt:lpstr>
      <vt:lpstr>Modifications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Atmospheric Chemistry Module</dc:title>
  <dc:creator> </dc:creator>
  <cp:lastModifiedBy> </cp:lastModifiedBy>
  <cp:revision>5</cp:revision>
  <dcterms:created xsi:type="dcterms:W3CDTF">2010-06-28T15:12:06Z</dcterms:created>
  <dcterms:modified xsi:type="dcterms:W3CDTF">2010-06-28T15:55:44Z</dcterms:modified>
</cp:coreProperties>
</file>